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sldIdLst>
    <p:sldId id="274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300" r:id="rId13"/>
    <p:sldId id="299" r:id="rId14"/>
    <p:sldId id="301" r:id="rId15"/>
    <p:sldId id="302" r:id="rId16"/>
    <p:sldId id="303" r:id="rId17"/>
    <p:sldId id="304" r:id="rId18"/>
    <p:sldId id="306" r:id="rId19"/>
    <p:sldId id="307" r:id="rId20"/>
    <p:sldId id="308" r:id="rId21"/>
    <p:sldId id="275" r:id="rId22"/>
    <p:sldId id="309" r:id="rId23"/>
    <p:sldId id="310" r:id="rId24"/>
    <p:sldId id="315" r:id="rId25"/>
    <p:sldId id="316" r:id="rId26"/>
    <p:sldId id="312" r:id="rId27"/>
    <p:sldId id="318" r:id="rId28"/>
    <p:sldId id="319" r:id="rId29"/>
    <p:sldId id="320" r:id="rId30"/>
    <p:sldId id="322" r:id="rId31"/>
    <p:sldId id="323" r:id="rId32"/>
    <p:sldId id="324" r:id="rId3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CCF2-6B23-41CF-A3D5-89E25CB4DAE5}" type="datetimeFigureOut">
              <a:rPr lang="nl-NL" smtClean="0"/>
              <a:t>3-4-2013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4FA8-6AB7-4DBA-9395-5007EF0281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9237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CCF2-6B23-41CF-A3D5-89E25CB4DAE5}" type="datetimeFigureOut">
              <a:rPr lang="nl-NL" smtClean="0"/>
              <a:t>3-4-2013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4FA8-6AB7-4DBA-9395-5007EF0281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640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CCF2-6B23-41CF-A3D5-89E25CB4DAE5}" type="datetimeFigureOut">
              <a:rPr lang="nl-NL" smtClean="0"/>
              <a:t>3-4-2013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4FA8-6AB7-4DBA-9395-5007EF0281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7978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BCD59-3AF0-46FF-A01F-707750120273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344723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61ED4-78D1-419A-9BDC-EEFAF2675A5C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221729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4D584-5C40-4C21-850E-B8EF46F0064B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757849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D233A-30CE-4279-AC7B-0D433B181844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18404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930DB-E71A-424E-82B8-97984E8865F2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088968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9E84A-607E-46C3-B44D-BA69AC983F16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114536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75428-25F6-40B0-95DA-BE11FB7ACFBE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532078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00232-2A6A-49F3-A11D-26CE8903BE04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708961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CCF2-6B23-41CF-A3D5-89E25CB4DAE5}" type="datetimeFigureOut">
              <a:rPr lang="nl-NL" smtClean="0"/>
              <a:t>3-4-2013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4FA8-6AB7-4DBA-9395-5007EF0281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6392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666B8-6E4E-440D-AA2F-48A702A98941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689596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32866-C317-4959-B036-607A5659D191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69504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C6D4A-C2B6-48B4-A753-D629F7B13998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95754"/>
      </p:ext>
    </p:extLst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oud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CDF841F-5FAF-43B7-84D8-E4CD160FAAA5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964918"/>
      </p:ext>
    </p:extLst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C5C33-5E84-49F1-BF24-E0D9B5DD8D6D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177819"/>
      </p:ext>
    </p:extLst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52531-198C-4F3F-B47E-F8173BD6E838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330224"/>
      </p:ext>
    </p:extLst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F91D1-75A2-4545-8C62-9E9CF5482021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667842"/>
      </p:ext>
    </p:extLst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13FC1-BEBB-4C7E-9C78-459E9FCD249D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148078"/>
      </p:ext>
    </p:extLst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3AAD1-559B-4242-A99D-2EF38396DDD4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012096"/>
      </p:ext>
    </p:extLst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2D5C9-64B0-4A3F-AE7F-7B9B36527562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79640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CCF2-6B23-41CF-A3D5-89E25CB4DAE5}" type="datetimeFigureOut">
              <a:rPr lang="nl-NL" smtClean="0"/>
              <a:t>3-4-2013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4FA8-6AB7-4DBA-9395-5007EF0281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89856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5AFC9-2F65-4213-9834-375F6C274DB1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763421"/>
      </p:ext>
    </p:extLst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8EE8C-DFE0-49B7-A040-9C0E97E4C0DD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992371"/>
      </p:ext>
    </p:extLst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D2E9F-A09B-4B44-BDE3-A60F239915FD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82817"/>
      </p:ext>
    </p:extLst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39E5F-ABCB-43E3-83A3-E06FAA60255B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096473"/>
      </p:ext>
    </p:extLst>
  </p:cSld>
  <p:clrMapOvr>
    <a:masterClrMapping/>
  </p:clrMapOvr>
  <p:transition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17601-2490-4E58-92C9-11910927C37F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948536"/>
      </p:ext>
    </p:extLst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oud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3EB40-ACD3-4F65-81BC-94B134189CFA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25044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CCF2-6B23-41CF-A3D5-89E25CB4DAE5}" type="datetimeFigureOut">
              <a:rPr lang="nl-NL" smtClean="0"/>
              <a:t>3-4-2013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4FA8-6AB7-4DBA-9395-5007EF0281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4238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CCF2-6B23-41CF-A3D5-89E25CB4DAE5}" type="datetimeFigureOut">
              <a:rPr lang="nl-NL" smtClean="0"/>
              <a:t>3-4-2013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4FA8-6AB7-4DBA-9395-5007EF0281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664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CCF2-6B23-41CF-A3D5-89E25CB4DAE5}" type="datetimeFigureOut">
              <a:rPr lang="nl-NL" smtClean="0"/>
              <a:t>3-4-2013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4FA8-6AB7-4DBA-9395-5007EF0281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014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CCF2-6B23-41CF-A3D5-89E25CB4DAE5}" type="datetimeFigureOut">
              <a:rPr lang="nl-NL" smtClean="0"/>
              <a:t>3-4-2013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4FA8-6AB7-4DBA-9395-5007EF0281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769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CCF2-6B23-41CF-A3D5-89E25CB4DAE5}" type="datetimeFigureOut">
              <a:rPr lang="nl-NL" smtClean="0"/>
              <a:t>3-4-2013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4FA8-6AB7-4DBA-9395-5007EF0281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1682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CCF2-6B23-41CF-A3D5-89E25CB4DAE5}" type="datetimeFigureOut">
              <a:rPr lang="nl-NL" smtClean="0"/>
              <a:t>3-4-2013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4FA8-6AB7-4DBA-9395-5007EF0281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7776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5CCF2-6B23-41CF-A3D5-89E25CB4DAE5}" type="datetimeFigureOut">
              <a:rPr lang="nl-NL" smtClean="0"/>
              <a:t>3-4-2013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54FA8-6AB7-4DBA-9395-5007EF0281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438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4C5EFE-0603-4790-8547-D941224D338D}" type="slidenum">
              <a:rPr lang="nl-N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49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modeltitel te bewerken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A8C3CD-F99D-471E-B753-0F7A633A8EE8}" type="slidenum">
              <a:rPr lang="nl-N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6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thura.nl/dbweb/products/Ned/detailAAS.asp?ProductID=29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7.jpeg"/><Relationship Id="rId5" Type="http://schemas.openxmlformats.org/officeDocument/2006/relationships/hyperlink" Target="http://www.anthura.nl/dbweb/products/Ned/detailAAS.asp?ProductID=18" TargetMode="Externa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touchwood.touchwoodspirit.com/p32.htm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3.png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5.png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Acacia dealbata</a:t>
            </a:r>
          </a:p>
        </p:txBody>
      </p:sp>
      <p:pic>
        <p:nvPicPr>
          <p:cNvPr id="593923" name="Picture 3" descr="acacia_dealbata_pe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052513"/>
            <a:ext cx="6480175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24" name="Text Box 4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>
                <a:solidFill>
                  <a:srgbClr val="FF6600"/>
                </a:solidFill>
              </a:rPr>
              <a:t>wit bestoven</a:t>
            </a:r>
          </a:p>
        </p:txBody>
      </p:sp>
      <p:sp>
        <p:nvSpPr>
          <p:cNvPr id="593925" name="Text Box 5"/>
          <p:cNvSpPr txBox="1">
            <a:spLocks noChangeArrowheads="1"/>
          </p:cNvSpPr>
          <p:nvPr/>
        </p:nvSpPr>
        <p:spPr bwMode="auto">
          <a:xfrm>
            <a:off x="250825" y="59499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>
                <a:solidFill>
                  <a:schemeClr val="accent2"/>
                </a:solidFill>
              </a:rPr>
              <a:t>mimosa</a:t>
            </a:r>
            <a:endParaRPr lang="nl-NL"/>
          </a:p>
        </p:txBody>
      </p:sp>
      <p:sp>
        <p:nvSpPr>
          <p:cNvPr id="593926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</a:rPr>
              <a:t>FABACEAE</a:t>
            </a:r>
            <a:endParaRPr lang="nl-NL" sz="2000" b="1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94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22" grpId="0" autoUpdateAnimBg="0"/>
      <p:bldP spid="593924" grpId="0" autoUpdateAnimBg="0"/>
      <p:bldP spid="593925" grpId="0" autoUpdateAnimBg="0"/>
      <p:bldP spid="59392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772400" cy="1143000"/>
          </a:xfrm>
        </p:spPr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Allium spaerocephalon</a:t>
            </a:r>
          </a:p>
        </p:txBody>
      </p:sp>
      <p:pic>
        <p:nvPicPr>
          <p:cNvPr id="325635" name="Picture 3" descr="allium-sphaerocephalon-112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341438"/>
            <a:ext cx="3956050" cy="468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5636" name="Text Box 4"/>
          <p:cNvSpPr txBox="1">
            <a:spLocks noChangeArrowheads="1"/>
          </p:cNvSpPr>
          <p:nvPr/>
        </p:nvSpPr>
        <p:spPr bwMode="auto">
          <a:xfrm>
            <a:off x="468313" y="6021388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400">
                <a:solidFill>
                  <a:srgbClr val="3333CC"/>
                </a:solidFill>
              </a:rPr>
              <a:t>sierui</a:t>
            </a: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325637" name="Text Box 5"/>
          <p:cNvSpPr txBox="1">
            <a:spLocks noChangeArrowheads="1"/>
          </p:cNvSpPr>
          <p:nvPr/>
        </p:nvSpPr>
        <p:spPr bwMode="auto">
          <a:xfrm>
            <a:off x="2555875" y="6021388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nl-NL" sz="2400">
                <a:solidFill>
                  <a:srgbClr val="FF6600"/>
                </a:solidFill>
              </a:rPr>
              <a:t>met bolvormige bloeiwijze</a:t>
            </a:r>
          </a:p>
        </p:txBody>
      </p:sp>
      <p:sp>
        <p:nvSpPr>
          <p:cNvPr id="325638" name="Text Box 6"/>
          <p:cNvSpPr txBox="1">
            <a:spLocks noChangeArrowheads="1"/>
          </p:cNvSpPr>
          <p:nvPr/>
        </p:nvSpPr>
        <p:spPr bwMode="auto">
          <a:xfrm>
            <a:off x="533400" y="1143000"/>
            <a:ext cx="381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000" b="1">
                <a:solidFill>
                  <a:srgbClr val="FF0000"/>
                </a:solidFill>
              </a:rPr>
              <a:t>ALL I ACEAE</a:t>
            </a:r>
            <a:endParaRPr lang="nl-NL" sz="2000" b="1">
              <a:solidFill>
                <a:srgbClr val="99CC00"/>
              </a:solidFill>
            </a:endParaRPr>
          </a:p>
        </p:txBody>
      </p:sp>
      <p:pic>
        <p:nvPicPr>
          <p:cNvPr id="338953" name="Picture 9" descr="allium_sphaerocephalo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2060575"/>
            <a:ext cx="3159125" cy="3914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82430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5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5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4" grpId="0" autoUpdateAnimBg="0"/>
      <p:bldP spid="325636" grpId="0" autoUpdateAnimBg="0"/>
      <p:bldP spid="325637" grpId="0" autoUpdateAnimBg="0"/>
      <p:bldP spid="32563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7772400" cy="1143000"/>
          </a:xfrm>
        </p:spPr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Allium giganteum</a:t>
            </a:r>
          </a:p>
        </p:txBody>
      </p:sp>
      <p:pic>
        <p:nvPicPr>
          <p:cNvPr id="894979" name="Picture 3" descr="bbh_htm_util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1196975"/>
            <a:ext cx="2592388" cy="2592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4982" name="Picture 6" descr="Allium-Giganteum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196975"/>
            <a:ext cx="3844925" cy="4718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4612" name="Text Box 4"/>
          <p:cNvSpPr txBox="1">
            <a:spLocks noChangeArrowheads="1"/>
          </p:cNvSpPr>
          <p:nvPr/>
        </p:nvSpPr>
        <p:spPr bwMode="auto">
          <a:xfrm>
            <a:off x="250825" y="6021388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400">
                <a:solidFill>
                  <a:srgbClr val="3333CC"/>
                </a:solidFill>
              </a:rPr>
              <a:t>sierui</a:t>
            </a: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324613" name="Text Box 5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nl-NL" sz="2400">
                <a:solidFill>
                  <a:srgbClr val="FF6600"/>
                </a:solidFill>
              </a:rPr>
              <a:t>groot</a:t>
            </a:r>
          </a:p>
        </p:txBody>
      </p:sp>
      <p:sp>
        <p:nvSpPr>
          <p:cNvPr id="324614" name="Text Box 6"/>
          <p:cNvSpPr txBox="1">
            <a:spLocks noChangeArrowheads="1"/>
          </p:cNvSpPr>
          <p:nvPr/>
        </p:nvSpPr>
        <p:spPr bwMode="auto">
          <a:xfrm>
            <a:off x="533400" y="1143000"/>
            <a:ext cx="4572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000" b="1">
                <a:solidFill>
                  <a:srgbClr val="FF0000"/>
                </a:solidFill>
              </a:rPr>
              <a:t>ALL I ACEAE</a:t>
            </a:r>
            <a:endParaRPr lang="nl-NL" sz="2000" b="1">
              <a:solidFill>
                <a:srgbClr val="99CC00"/>
              </a:solidFill>
            </a:endParaRPr>
          </a:p>
        </p:txBody>
      </p:sp>
      <p:pic>
        <p:nvPicPr>
          <p:cNvPr id="894985" name="Picture 9" descr="18520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3933825"/>
            <a:ext cx="2519363" cy="2519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56901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4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4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0" grpId="0" autoUpdateAnimBg="0"/>
      <p:bldP spid="324612" grpId="0" autoUpdateAnimBg="0"/>
      <p:bldP spid="324613" grpId="0" autoUpdateAnimBg="0"/>
      <p:bldP spid="32461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Alstroemeria cultivars</a:t>
            </a:r>
          </a:p>
        </p:txBody>
      </p:sp>
      <p:pic>
        <p:nvPicPr>
          <p:cNvPr id="338947" name="Picture 1027" descr="482-8274_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125538"/>
            <a:ext cx="4587875" cy="466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948" name="Text Box 1028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400">
                <a:solidFill>
                  <a:srgbClr val="3333CC"/>
                </a:solidFill>
              </a:rPr>
              <a:t>                     incalelie</a:t>
            </a: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338949" name="Text Box 1029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endParaRPr lang="nl-NL" sz="2400">
              <a:solidFill>
                <a:srgbClr val="FF6600"/>
              </a:solidFill>
            </a:endParaRPr>
          </a:p>
        </p:txBody>
      </p:sp>
      <p:sp>
        <p:nvSpPr>
          <p:cNvPr id="338950" name="Text Box 1030"/>
          <p:cNvSpPr txBox="1">
            <a:spLocks noChangeArrowheads="1"/>
          </p:cNvSpPr>
          <p:nvPr/>
        </p:nvSpPr>
        <p:spPr bwMode="auto">
          <a:xfrm>
            <a:off x="533400" y="838200"/>
            <a:ext cx="3810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000" b="1">
                <a:solidFill>
                  <a:srgbClr val="FF0000"/>
                </a:solidFill>
              </a:rPr>
              <a:t>ALSTROEMER I A CEAE</a:t>
            </a:r>
            <a:endParaRPr lang="nl-NL" sz="2000" b="1">
              <a:solidFill>
                <a:srgbClr val="99CC00"/>
              </a:solidFill>
            </a:endParaRPr>
          </a:p>
        </p:txBody>
      </p:sp>
      <p:sp>
        <p:nvSpPr>
          <p:cNvPr id="338951" name="Text Box 1031"/>
          <p:cNvSpPr txBox="1">
            <a:spLocks noChangeArrowheads="1"/>
          </p:cNvSpPr>
          <p:nvPr/>
        </p:nvSpPr>
        <p:spPr bwMode="auto">
          <a:xfrm>
            <a:off x="457200" y="60960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nl-NL" sz="2400">
                <a:solidFill>
                  <a:srgbClr val="FF6600"/>
                </a:solidFill>
              </a:rPr>
              <a:t>cultuurvariëteit</a:t>
            </a:r>
          </a:p>
        </p:txBody>
      </p:sp>
    </p:spTree>
    <p:extLst>
      <p:ext uri="{BB962C8B-B14F-4D97-AF65-F5344CB8AC3E}">
        <p14:creationId xmlns:p14="http://schemas.microsoft.com/office/powerpoint/2010/main" val="42975905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8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8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8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8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6" grpId="0" autoUpdateAnimBg="0"/>
      <p:bldP spid="338948" grpId="0" autoUpdateAnimBg="0"/>
      <p:bldP spid="338950" grpId="0" autoUpdateAnimBg="0"/>
      <p:bldP spid="33895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Amaranthus caudatus</a:t>
            </a:r>
          </a:p>
        </p:txBody>
      </p:sp>
      <p:pic>
        <p:nvPicPr>
          <p:cNvPr id="327683" name="Picture 3" descr="25733110683189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68413"/>
            <a:ext cx="4619625" cy="432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684" name="Text Box 4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400">
                <a:solidFill>
                  <a:srgbClr val="3333CC"/>
                </a:solidFill>
              </a:rPr>
              <a:t>kattestaart</a:t>
            </a: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327685" name="Text Box 5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nl-NL" sz="2400">
                <a:solidFill>
                  <a:srgbClr val="FF6600"/>
                </a:solidFill>
              </a:rPr>
              <a:t>gestaard</a:t>
            </a:r>
          </a:p>
        </p:txBody>
      </p:sp>
      <p:sp>
        <p:nvSpPr>
          <p:cNvPr id="327687" name="Text Box 7"/>
          <p:cNvSpPr txBox="1">
            <a:spLocks noChangeArrowheads="1"/>
          </p:cNvSpPr>
          <p:nvPr/>
        </p:nvSpPr>
        <p:spPr bwMode="auto">
          <a:xfrm>
            <a:off x="533400" y="1127125"/>
            <a:ext cx="381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000" b="1">
                <a:solidFill>
                  <a:srgbClr val="FF0000"/>
                </a:solidFill>
              </a:rPr>
              <a:t>AMARANTHACEAE</a:t>
            </a:r>
            <a:endParaRPr lang="nl-NL" sz="2000" b="1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76250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2" grpId="0" autoUpdateAnimBg="0"/>
      <p:bldP spid="327684" grpId="0" autoUpdateAnimBg="0"/>
      <p:bldP spid="327685" grpId="0" autoUpdateAnimBg="0"/>
      <p:bldP spid="32768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772400" cy="1143000"/>
          </a:xfrm>
        </p:spPr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Ammi majus</a:t>
            </a:r>
          </a:p>
        </p:txBody>
      </p:sp>
      <p:sp>
        <p:nvSpPr>
          <p:cNvPr id="866307" name="Text Box 3"/>
          <p:cNvSpPr txBox="1">
            <a:spLocks noChangeArrowheads="1"/>
          </p:cNvSpPr>
          <p:nvPr/>
        </p:nvSpPr>
        <p:spPr bwMode="auto">
          <a:xfrm>
            <a:off x="179388" y="59499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400">
                <a:solidFill>
                  <a:srgbClr val="3333CC"/>
                </a:solidFill>
              </a:rPr>
              <a:t>witte kantbloem, witte dille</a:t>
            </a: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866308" name="Text Box 4"/>
          <p:cNvSpPr txBox="1">
            <a:spLocks noChangeArrowheads="1"/>
          </p:cNvSpPr>
          <p:nvPr/>
        </p:nvSpPr>
        <p:spPr bwMode="auto">
          <a:xfrm>
            <a:off x="1547813" y="594995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nl-NL" sz="2400">
                <a:solidFill>
                  <a:srgbClr val="FF6600"/>
                </a:solidFill>
              </a:rPr>
              <a:t>groter</a:t>
            </a:r>
          </a:p>
        </p:txBody>
      </p:sp>
      <p:sp>
        <p:nvSpPr>
          <p:cNvPr id="866309" name="Text Box 5"/>
          <p:cNvSpPr txBox="1">
            <a:spLocks noChangeArrowheads="1"/>
          </p:cNvSpPr>
          <p:nvPr/>
        </p:nvSpPr>
        <p:spPr bwMode="auto">
          <a:xfrm>
            <a:off x="533400" y="1127125"/>
            <a:ext cx="381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000" b="1">
                <a:solidFill>
                  <a:srgbClr val="FF0000"/>
                </a:solidFill>
              </a:rPr>
              <a:t>APIACEAE</a:t>
            </a:r>
            <a:endParaRPr lang="nl-NL" sz="2000" b="1">
              <a:solidFill>
                <a:srgbClr val="99CC00"/>
              </a:solidFill>
            </a:endParaRPr>
          </a:p>
        </p:txBody>
      </p:sp>
      <p:pic>
        <p:nvPicPr>
          <p:cNvPr id="866310" name="Picture 6" descr="queenannesl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765175"/>
            <a:ext cx="4013200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6312" name="Picture 8" descr="6789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2349500"/>
            <a:ext cx="2681287" cy="2603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3181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6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6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6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6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6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6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6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6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6306" grpId="0" autoUpdateAnimBg="0"/>
      <p:bldP spid="866307" grpId="0" autoUpdateAnimBg="0"/>
      <p:bldP spid="866308" grpId="0" autoUpdateAnimBg="0"/>
      <p:bldP spid="86630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Ammi visnaga</a:t>
            </a:r>
          </a:p>
        </p:txBody>
      </p:sp>
      <p:pic>
        <p:nvPicPr>
          <p:cNvPr id="18435" name="Picture 3" descr="1127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628775"/>
            <a:ext cx="37719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nl-NL">
              <a:solidFill>
                <a:srgbClr val="FF6600"/>
              </a:solidFill>
            </a:endParaRPr>
          </a:p>
        </p:txBody>
      </p:sp>
      <p:sp>
        <p:nvSpPr>
          <p:cNvPr id="867333" name="Text Box 5"/>
          <p:cNvSpPr txBox="1">
            <a:spLocks noChangeArrowheads="1"/>
          </p:cNvSpPr>
          <p:nvPr/>
        </p:nvSpPr>
        <p:spPr bwMode="auto">
          <a:xfrm>
            <a:off x="533400" y="1127125"/>
            <a:ext cx="381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</a:rPr>
              <a:t>APIACEAE</a:t>
            </a:r>
            <a:endParaRPr lang="nl-NL" sz="2000" b="1">
              <a:solidFill>
                <a:srgbClr val="99CC00"/>
              </a:solidFill>
            </a:endParaRPr>
          </a:p>
        </p:txBody>
      </p:sp>
      <p:pic>
        <p:nvPicPr>
          <p:cNvPr id="18438" name="Picture 6" descr="bbh_htm_util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2205038"/>
            <a:ext cx="2854325" cy="2879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77203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7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7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7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7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7330" grpId="0" autoUpdateAnimBg="0"/>
      <p:bldP spid="86733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Anethum graveolens</a:t>
            </a:r>
          </a:p>
        </p:txBody>
      </p:sp>
      <p:pic>
        <p:nvPicPr>
          <p:cNvPr id="20483" name="Picture 3" descr="030806d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341438"/>
            <a:ext cx="5721350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8356" name="Text Box 4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smtClean="0">
                <a:solidFill>
                  <a:srgbClr val="3333CC"/>
                </a:solidFill>
              </a:rPr>
              <a:t>dille</a:t>
            </a:r>
            <a:endParaRPr lang="nl-NL" smtClean="0">
              <a:solidFill>
                <a:srgbClr val="000000"/>
              </a:solidFill>
            </a:endParaRPr>
          </a:p>
        </p:txBody>
      </p:sp>
      <p:sp>
        <p:nvSpPr>
          <p:cNvPr id="868357" name="Text Box 5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smtClean="0">
                <a:solidFill>
                  <a:srgbClr val="FF6600"/>
                </a:solidFill>
              </a:rPr>
              <a:t>sterk riekend</a:t>
            </a:r>
          </a:p>
        </p:txBody>
      </p:sp>
      <p:sp>
        <p:nvSpPr>
          <p:cNvPr id="868358" name="Text Box 6"/>
          <p:cNvSpPr txBox="1">
            <a:spLocks noChangeArrowheads="1"/>
          </p:cNvSpPr>
          <p:nvPr/>
        </p:nvSpPr>
        <p:spPr bwMode="auto">
          <a:xfrm>
            <a:off x="533400" y="1127125"/>
            <a:ext cx="381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sz="2000" b="1" smtClean="0">
                <a:solidFill>
                  <a:srgbClr val="FF0000"/>
                </a:solidFill>
              </a:rPr>
              <a:t>APIACEAE</a:t>
            </a:r>
            <a:endParaRPr lang="nl-NL" sz="2000" b="1" smtClean="0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75387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8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8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8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8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8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8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8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8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8354" grpId="0" autoUpdateAnimBg="0"/>
      <p:bldP spid="868356" grpId="0" autoUpdateAnimBg="0"/>
      <p:bldP spid="868357" grpId="0" autoUpdateAnimBg="0"/>
      <p:bldP spid="86835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Anigozanthos flavidus</a:t>
            </a:r>
          </a:p>
        </p:txBody>
      </p:sp>
      <p:pic>
        <p:nvPicPr>
          <p:cNvPr id="21507" name="Picture 8" descr="Anigozanthos manglesi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484313"/>
            <a:ext cx="2190750" cy="2047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8" name="Picture 3" descr="starr_980528_4130_anigozanthos_flavid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773238"/>
            <a:ext cx="3305175" cy="444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0548" name="Text Box 4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smtClean="0">
                <a:solidFill>
                  <a:srgbClr val="3333CC"/>
                </a:solidFill>
              </a:rPr>
              <a:t>kangaroepootje</a:t>
            </a:r>
            <a:endParaRPr lang="nl-NL" smtClean="0">
              <a:solidFill>
                <a:srgbClr val="000000"/>
              </a:solidFill>
            </a:endParaRPr>
          </a:p>
        </p:txBody>
      </p:sp>
      <p:sp>
        <p:nvSpPr>
          <p:cNvPr id="620549" name="Text Box 5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smtClean="0">
                <a:solidFill>
                  <a:srgbClr val="FF6600"/>
                </a:solidFill>
              </a:rPr>
              <a:t>geelachtig</a:t>
            </a:r>
          </a:p>
        </p:txBody>
      </p:sp>
      <p:sp>
        <p:nvSpPr>
          <p:cNvPr id="620550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sz="2000" b="1" smtClean="0">
                <a:solidFill>
                  <a:srgbClr val="FF0000"/>
                </a:solidFill>
              </a:rPr>
              <a:t>HAEMODORACEAE</a:t>
            </a:r>
            <a:endParaRPr lang="nl-NL" sz="2000" b="1" smtClean="0">
              <a:solidFill>
                <a:srgbClr val="99CC00"/>
              </a:solidFill>
            </a:endParaRPr>
          </a:p>
        </p:txBody>
      </p:sp>
      <p:pic>
        <p:nvPicPr>
          <p:cNvPr id="21512" name="Picture 11" descr="Anigozanthos flavid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3933825"/>
            <a:ext cx="2057400" cy="164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22153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0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0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0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0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0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0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0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0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546" grpId="0" autoUpdateAnimBg="0"/>
      <p:bldP spid="620548" grpId="0" autoUpdateAnimBg="0"/>
      <p:bldP spid="620549" grpId="0" autoUpdateAnimBg="0"/>
      <p:bldP spid="62055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Anthurium </a:t>
            </a:r>
            <a:br>
              <a:rPr lang="nl-NL" smtClean="0">
                <a:solidFill>
                  <a:schemeClr val="accent2"/>
                </a:solidFill>
              </a:rPr>
            </a:br>
            <a:r>
              <a:rPr lang="nl-NL" smtClean="0">
                <a:solidFill>
                  <a:schemeClr val="accent2"/>
                </a:solidFill>
              </a:rPr>
              <a:t>(Andreanum Groep)</a:t>
            </a:r>
          </a:p>
        </p:txBody>
      </p:sp>
      <p:pic>
        <p:nvPicPr>
          <p:cNvPr id="22531" name="Picture 8" descr="anthuriumDaniell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2492375"/>
            <a:ext cx="3048000" cy="228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2" name="Picture 11" descr="saa1pistache">
            <a:hlinkClick r:id="rId3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888" y="2060575"/>
            <a:ext cx="1735137" cy="17351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0516" name="Text Box 4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smtClean="0">
                <a:solidFill>
                  <a:srgbClr val="FF6600"/>
                </a:solidFill>
              </a:rPr>
              <a:t>genoemd naar Andre</a:t>
            </a:r>
          </a:p>
        </p:txBody>
      </p:sp>
      <p:sp>
        <p:nvSpPr>
          <p:cNvPr id="320517" name="Text Box 5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smtClean="0">
                <a:solidFill>
                  <a:srgbClr val="3333CC"/>
                </a:solidFill>
              </a:rPr>
              <a:t>lakanthurium</a:t>
            </a:r>
            <a:endParaRPr lang="nl-NL" smtClean="0">
              <a:solidFill>
                <a:srgbClr val="000000"/>
              </a:solidFill>
            </a:endParaRPr>
          </a:p>
        </p:txBody>
      </p:sp>
      <p:sp>
        <p:nvSpPr>
          <p:cNvPr id="320518" name="Text Box 6"/>
          <p:cNvSpPr txBox="1">
            <a:spLocks noChangeArrowheads="1"/>
          </p:cNvSpPr>
          <p:nvPr/>
        </p:nvSpPr>
        <p:spPr bwMode="auto">
          <a:xfrm>
            <a:off x="533400" y="1127125"/>
            <a:ext cx="3810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sz="2000" b="1" smtClean="0">
                <a:solidFill>
                  <a:srgbClr val="FF0000"/>
                </a:solidFill>
              </a:rPr>
              <a:t>ARACEAE</a:t>
            </a:r>
            <a:endParaRPr lang="nl-NL" sz="2000" b="1" smtClean="0">
              <a:solidFill>
                <a:srgbClr val="99CC00"/>
              </a:solidFill>
            </a:endParaRPr>
          </a:p>
        </p:txBody>
      </p:sp>
      <p:pic>
        <p:nvPicPr>
          <p:cNvPr id="22536" name="Picture 14" descr="saa1choco">
            <a:hlinkClick r:id="rId5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4508500"/>
            <a:ext cx="1758950" cy="16748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18394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0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0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0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0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4" grpId="0" autoUpdateAnimBg="0"/>
      <p:bldP spid="320516" grpId="0" autoUpdateAnimBg="0"/>
      <p:bldP spid="320517" grpId="0" autoUpdateAnimBg="0"/>
      <p:bldP spid="320518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Anemone coronaria cultivars</a:t>
            </a:r>
          </a:p>
        </p:txBody>
      </p:sp>
      <p:pic>
        <p:nvPicPr>
          <p:cNvPr id="760835" name="Picture 3" descr="anemone_11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341438"/>
            <a:ext cx="44577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0836" name="Text Box 4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>
                <a:solidFill>
                  <a:schemeClr val="accent2"/>
                </a:solidFill>
              </a:rPr>
              <a:t>anemoon</a:t>
            </a:r>
            <a:endParaRPr lang="nl-NL"/>
          </a:p>
        </p:txBody>
      </p:sp>
      <p:sp>
        <p:nvSpPr>
          <p:cNvPr id="760837" name="Text Box 5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>
                <a:solidFill>
                  <a:srgbClr val="FF6600"/>
                </a:solidFill>
              </a:rPr>
              <a:t>kroonachtig</a:t>
            </a:r>
          </a:p>
        </p:txBody>
      </p:sp>
      <p:sp>
        <p:nvSpPr>
          <p:cNvPr id="760838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</a:rPr>
              <a:t>RANUNCULACEAE</a:t>
            </a:r>
            <a:endParaRPr lang="nl-NL" sz="2000" b="1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3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0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0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0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0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0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0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0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0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0834" grpId="0" autoUpdateAnimBg="0"/>
      <p:bldP spid="760836" grpId="0" autoUpdateAnimBg="0"/>
      <p:bldP spid="760837" grpId="0" autoUpdateAnimBg="0"/>
      <p:bldP spid="76083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Achillea filipendula</a:t>
            </a:r>
          </a:p>
        </p:txBody>
      </p:sp>
      <p:pic>
        <p:nvPicPr>
          <p:cNvPr id="418824" name="Picture 8" descr="bbh_htm_util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7763" y="1773238"/>
            <a:ext cx="2143125" cy="2143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8819" name="Picture 3" descr="yarrowpar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73238"/>
            <a:ext cx="4827588" cy="394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8820" name="Text Box 4"/>
          <p:cNvSpPr txBox="1">
            <a:spLocks noChangeArrowheads="1"/>
          </p:cNvSpPr>
          <p:nvPr/>
        </p:nvSpPr>
        <p:spPr bwMode="auto">
          <a:xfrm>
            <a:off x="250825" y="59499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400">
                <a:solidFill>
                  <a:srgbClr val="3333CC"/>
                </a:solidFill>
              </a:rPr>
              <a:t>duizendblad</a:t>
            </a: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418821" name="Text Box 5"/>
          <p:cNvSpPr txBox="1">
            <a:spLocks noChangeArrowheads="1"/>
          </p:cNvSpPr>
          <p:nvPr/>
        </p:nvSpPr>
        <p:spPr bwMode="auto">
          <a:xfrm>
            <a:off x="1258888" y="594995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nl-NL" sz="2400">
                <a:solidFill>
                  <a:srgbClr val="FF6600"/>
                </a:solidFill>
              </a:rPr>
              <a:t>aan draden hangend</a:t>
            </a:r>
          </a:p>
        </p:txBody>
      </p:sp>
      <p:sp>
        <p:nvSpPr>
          <p:cNvPr id="418822" name="Text Box 6"/>
          <p:cNvSpPr txBox="1">
            <a:spLocks noChangeArrowheads="1"/>
          </p:cNvSpPr>
          <p:nvPr/>
        </p:nvSpPr>
        <p:spPr bwMode="auto">
          <a:xfrm>
            <a:off x="533400" y="1127125"/>
            <a:ext cx="381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000" b="1">
                <a:solidFill>
                  <a:srgbClr val="FF0000"/>
                </a:solidFill>
              </a:rPr>
              <a:t>ASTERACEAE</a:t>
            </a:r>
            <a:endParaRPr lang="nl-NL" sz="2000" b="1">
              <a:solidFill>
                <a:srgbClr val="99CC00"/>
              </a:solidFill>
            </a:endParaRPr>
          </a:p>
        </p:txBody>
      </p:sp>
      <p:pic>
        <p:nvPicPr>
          <p:cNvPr id="418827" name="Picture 11" descr="bbh_htm_utils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7763" y="4221163"/>
            <a:ext cx="2143125" cy="2143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5942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8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8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8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8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8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8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18" grpId="0" autoUpdateAnimBg="0"/>
      <p:bldP spid="418820" grpId="0" autoUpdateAnimBg="0"/>
      <p:bldP spid="418821" grpId="0" autoUpdateAnimBg="0"/>
      <p:bldP spid="418822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Antirrhinum majus</a:t>
            </a:r>
          </a:p>
        </p:txBody>
      </p:sp>
      <p:graphicFrame>
        <p:nvGraphicFramePr>
          <p:cNvPr id="23555" name="Object 4"/>
          <p:cNvGraphicFramePr>
            <a:graphicFrameLocks noChangeAspect="1"/>
          </p:cNvGraphicFramePr>
          <p:nvPr/>
        </p:nvGraphicFramePr>
        <p:xfrm>
          <a:off x="5553075" y="1412875"/>
          <a:ext cx="2906713" cy="432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Bitmapafbeelding" r:id="rId3" imgW="2486372" imgH="4001058" progId="Paint.Picture">
                  <p:embed/>
                </p:oleObj>
              </mc:Choice>
              <mc:Fallback>
                <p:oleObj name="Bitmapafbeelding" r:id="rId3" imgW="2486372" imgH="400105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3075" y="1412875"/>
                        <a:ext cx="2906713" cy="432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5893" name="Text Box 5"/>
          <p:cNvSpPr txBox="1">
            <a:spLocks noChangeArrowheads="1"/>
          </p:cNvSpPr>
          <p:nvPr/>
        </p:nvSpPr>
        <p:spPr bwMode="auto">
          <a:xfrm>
            <a:off x="250825" y="59499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smtClean="0">
                <a:solidFill>
                  <a:srgbClr val="3333CC"/>
                </a:solidFill>
              </a:rPr>
              <a:t>          leeuwebekje</a:t>
            </a:r>
            <a:endParaRPr lang="nl-NL" smtClean="0">
              <a:solidFill>
                <a:srgbClr val="000000"/>
              </a:solidFill>
            </a:endParaRPr>
          </a:p>
        </p:txBody>
      </p:sp>
      <p:sp>
        <p:nvSpPr>
          <p:cNvPr id="805894" name="Text Box 6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smtClean="0">
                <a:solidFill>
                  <a:srgbClr val="FF6600"/>
                </a:solidFill>
              </a:rPr>
              <a:t>groter</a:t>
            </a:r>
          </a:p>
        </p:txBody>
      </p:sp>
      <p:sp>
        <p:nvSpPr>
          <p:cNvPr id="805895" name="Text Box 7"/>
          <p:cNvSpPr txBox="1">
            <a:spLocks noChangeArrowheads="1"/>
          </p:cNvSpPr>
          <p:nvPr/>
        </p:nvSpPr>
        <p:spPr bwMode="auto">
          <a:xfrm>
            <a:off x="533400" y="990600"/>
            <a:ext cx="3810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sz="2000" b="1" smtClean="0">
                <a:solidFill>
                  <a:srgbClr val="FF0000"/>
                </a:solidFill>
              </a:rPr>
              <a:t>SCROPHULARIACEAE</a:t>
            </a:r>
            <a:endParaRPr lang="nl-NL" sz="2000" b="1" smtClean="0">
              <a:solidFill>
                <a:srgbClr val="99CC00"/>
              </a:solidFill>
            </a:endParaRPr>
          </a:p>
        </p:txBody>
      </p:sp>
      <p:pic>
        <p:nvPicPr>
          <p:cNvPr id="23559" name="Picture 1032" descr="snapdragon_bicolor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1412875"/>
            <a:ext cx="2781300" cy="4319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22043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5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5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5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5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5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5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5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5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890" grpId="0" autoUpdateAnimBg="0"/>
      <p:bldP spid="805893" grpId="0" autoUpdateAnimBg="0"/>
      <p:bldP spid="805894" grpId="0" autoUpdateAnimBg="0"/>
      <p:bldP spid="80589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Aquilegia cultivars</a:t>
            </a:r>
          </a:p>
        </p:txBody>
      </p:sp>
      <p:pic>
        <p:nvPicPr>
          <p:cNvPr id="24579" name="Picture 3" descr="49aquileg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844675"/>
            <a:ext cx="3783013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1860" name="Text Box 4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smtClean="0">
                <a:solidFill>
                  <a:srgbClr val="3333CC"/>
                </a:solidFill>
              </a:rPr>
              <a:t>akelei</a:t>
            </a:r>
            <a:endParaRPr lang="nl-NL" smtClean="0">
              <a:solidFill>
                <a:srgbClr val="000000"/>
              </a:solidFill>
            </a:endParaRPr>
          </a:p>
        </p:txBody>
      </p:sp>
      <p:sp>
        <p:nvSpPr>
          <p:cNvPr id="761861" name="Text Box 5"/>
          <p:cNvSpPr txBox="1">
            <a:spLocks noChangeArrowheads="1"/>
          </p:cNvSpPr>
          <p:nvPr/>
        </p:nvSpPr>
        <p:spPr bwMode="auto">
          <a:xfrm>
            <a:off x="533400" y="990600"/>
            <a:ext cx="381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sz="2000" b="1" smtClean="0">
                <a:solidFill>
                  <a:srgbClr val="FF0000"/>
                </a:solidFill>
              </a:rPr>
              <a:t>RANUNCULACEAE</a:t>
            </a:r>
            <a:endParaRPr lang="nl-NL" sz="2000" b="1" smtClean="0">
              <a:solidFill>
                <a:srgbClr val="99CC00"/>
              </a:solidFill>
            </a:endParaRPr>
          </a:p>
        </p:txBody>
      </p:sp>
      <p:sp>
        <p:nvSpPr>
          <p:cNvPr id="761862" name="Text Box 6"/>
          <p:cNvSpPr txBox="1">
            <a:spLocks noChangeArrowheads="1"/>
          </p:cNvSpPr>
          <p:nvPr/>
        </p:nvSpPr>
        <p:spPr bwMode="auto">
          <a:xfrm>
            <a:off x="457200" y="60960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smtClean="0">
                <a:solidFill>
                  <a:srgbClr val="FF6600"/>
                </a:solidFill>
              </a:rPr>
              <a:t>cultuurvariëteit</a:t>
            </a:r>
          </a:p>
        </p:txBody>
      </p:sp>
      <p:pic>
        <p:nvPicPr>
          <p:cNvPr id="24583" name="Picture 8" descr="adelaidesmall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773238"/>
            <a:ext cx="3097213" cy="33115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70367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1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1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1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1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1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1858" grpId="0" autoUpdateAnimBg="0"/>
      <p:bldP spid="761860" grpId="0" autoUpdateAnimBg="0"/>
      <p:bldP spid="761861" grpId="0" autoUpdateAnimBg="0"/>
      <p:bldP spid="76186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Aster  (Dumosus Groep)</a:t>
            </a:r>
          </a:p>
        </p:txBody>
      </p:sp>
      <p:pic>
        <p:nvPicPr>
          <p:cNvPr id="29699" name="Picture 1036" descr="herfstast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2492375"/>
            <a:ext cx="3744912" cy="3046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1892" name="Text Box 4"/>
          <p:cNvSpPr txBox="1">
            <a:spLocks noChangeArrowheads="1"/>
          </p:cNvSpPr>
          <p:nvPr/>
        </p:nvSpPr>
        <p:spPr bwMode="auto">
          <a:xfrm>
            <a:off x="2339975" y="59499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smtClean="0">
                <a:solidFill>
                  <a:srgbClr val="3333CC"/>
                </a:solidFill>
              </a:rPr>
              <a:t>Herfstaster (laag)</a:t>
            </a:r>
            <a:endParaRPr lang="nl-NL" smtClean="0">
              <a:solidFill>
                <a:srgbClr val="000000"/>
              </a:solidFill>
            </a:endParaRPr>
          </a:p>
        </p:txBody>
      </p:sp>
      <p:sp>
        <p:nvSpPr>
          <p:cNvPr id="421893" name="Text Box 5"/>
          <p:cNvSpPr txBox="1">
            <a:spLocks noChangeArrowheads="1"/>
          </p:cNvSpPr>
          <p:nvPr/>
        </p:nvSpPr>
        <p:spPr bwMode="auto">
          <a:xfrm>
            <a:off x="533400" y="1127125"/>
            <a:ext cx="381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sz="2000" b="1" smtClean="0">
                <a:solidFill>
                  <a:srgbClr val="FF0000"/>
                </a:solidFill>
              </a:rPr>
              <a:t>ASTERACEAE</a:t>
            </a:r>
            <a:endParaRPr lang="nl-NL" sz="2000" b="1" smtClean="0">
              <a:solidFill>
                <a:srgbClr val="99CC00"/>
              </a:solidFill>
            </a:endParaRPr>
          </a:p>
        </p:txBody>
      </p:sp>
      <p:graphicFrame>
        <p:nvGraphicFramePr>
          <p:cNvPr id="29702" name="Object 1038"/>
          <p:cNvGraphicFramePr>
            <a:graphicFrameLocks noGrp="1" noChangeAspect="1"/>
          </p:cNvGraphicFramePr>
          <p:nvPr>
            <p:ph sz="half" idx="2"/>
          </p:nvPr>
        </p:nvGraphicFramePr>
        <p:xfrm>
          <a:off x="5076825" y="2276475"/>
          <a:ext cx="3810000" cy="335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Bitmapafbeelding" r:id="rId4" imgW="4563112" imgH="3495238" progId="Paint.Picture">
                  <p:embed/>
                </p:oleObj>
              </mc:Choice>
              <mc:Fallback>
                <p:oleObj name="Bitmapafbeelding" r:id="rId4" imgW="4563112" imgH="34952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2276475"/>
                        <a:ext cx="3810000" cy="335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844778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0" grpId="0" autoUpdateAnimBg="0"/>
      <p:bldP spid="421892" grpId="0" autoUpdateAnimBg="0"/>
      <p:bldP spid="42189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Aster (Novi-belgii Groep)</a:t>
            </a:r>
          </a:p>
        </p:txBody>
      </p:sp>
      <p:pic>
        <p:nvPicPr>
          <p:cNvPr id="30723" name="Picture 1036" descr="Aster novi-belgii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628775"/>
            <a:ext cx="2789237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2916" name="Text Box 1028"/>
          <p:cNvSpPr txBox="1">
            <a:spLocks noChangeArrowheads="1"/>
          </p:cNvSpPr>
          <p:nvPr/>
        </p:nvSpPr>
        <p:spPr bwMode="auto">
          <a:xfrm>
            <a:off x="323850" y="59499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smtClean="0">
                <a:solidFill>
                  <a:srgbClr val="3333CC"/>
                </a:solidFill>
              </a:rPr>
              <a:t>herfstaster</a:t>
            </a:r>
            <a:endParaRPr lang="nl-NL" smtClean="0">
              <a:solidFill>
                <a:srgbClr val="000000"/>
              </a:solidFill>
            </a:endParaRPr>
          </a:p>
        </p:txBody>
      </p:sp>
      <p:sp>
        <p:nvSpPr>
          <p:cNvPr id="422917" name="Text Box 1029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smtClean="0">
                <a:solidFill>
                  <a:srgbClr val="FF6600"/>
                </a:solidFill>
              </a:rPr>
              <a:t>uit nieuw België </a:t>
            </a:r>
          </a:p>
        </p:txBody>
      </p:sp>
      <p:sp>
        <p:nvSpPr>
          <p:cNvPr id="422918" name="Text Box 1030"/>
          <p:cNvSpPr txBox="1">
            <a:spLocks noChangeArrowheads="1"/>
          </p:cNvSpPr>
          <p:nvPr/>
        </p:nvSpPr>
        <p:spPr bwMode="auto">
          <a:xfrm>
            <a:off x="611188" y="1628775"/>
            <a:ext cx="381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sz="2000" b="1" smtClean="0">
                <a:solidFill>
                  <a:srgbClr val="FF0000"/>
                </a:solidFill>
              </a:rPr>
              <a:t>ASTERACEAE</a:t>
            </a:r>
            <a:endParaRPr lang="nl-NL" sz="2000" b="1" smtClean="0">
              <a:solidFill>
                <a:srgbClr val="99CC00"/>
              </a:solidFill>
            </a:endParaRPr>
          </a:p>
        </p:txBody>
      </p:sp>
      <p:graphicFrame>
        <p:nvGraphicFramePr>
          <p:cNvPr id="30727" name="Object 1038"/>
          <p:cNvGraphicFramePr>
            <a:graphicFrameLocks noGrp="1" noChangeAspect="1"/>
          </p:cNvGraphicFramePr>
          <p:nvPr>
            <p:ph sz="half" idx="2"/>
          </p:nvPr>
        </p:nvGraphicFramePr>
        <p:xfrm>
          <a:off x="4859338" y="1700213"/>
          <a:ext cx="3810000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Bitmapafbeelding" r:id="rId4" imgW="5180952" imgH="4772691" progId="Paint.Picture">
                  <p:embed/>
                </p:oleObj>
              </mc:Choice>
              <mc:Fallback>
                <p:oleObj name="Bitmapafbeelding" r:id="rId4" imgW="5180952" imgH="477269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1700213"/>
                        <a:ext cx="3810000" cy="401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13074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2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2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2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2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2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2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4" grpId="0" autoUpdateAnimBg="0"/>
      <p:bldP spid="422916" grpId="0" autoUpdateAnimBg="0"/>
      <p:bldP spid="422917" grpId="0" autoUpdateAnimBg="0"/>
      <p:bldP spid="42291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Asclepias ‘Moby Dick’</a:t>
            </a:r>
          </a:p>
        </p:txBody>
      </p:sp>
      <p:pic>
        <p:nvPicPr>
          <p:cNvPr id="26627" name="Picture 1034" descr="AsclepiasMobyDic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2138" y="1196975"/>
            <a:ext cx="5472112" cy="5095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4004" name="Text Box 1028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nl-NL" smtClean="0">
              <a:solidFill>
                <a:srgbClr val="000000"/>
              </a:solidFill>
            </a:endParaRPr>
          </a:p>
        </p:txBody>
      </p:sp>
      <p:sp>
        <p:nvSpPr>
          <p:cNvPr id="384006" name="Text Box 1030"/>
          <p:cNvSpPr txBox="1">
            <a:spLocks noChangeArrowheads="1"/>
          </p:cNvSpPr>
          <p:nvPr/>
        </p:nvSpPr>
        <p:spPr bwMode="auto">
          <a:xfrm>
            <a:off x="900113" y="1628775"/>
            <a:ext cx="3810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sz="2000" b="1" smtClean="0">
                <a:solidFill>
                  <a:srgbClr val="FF0000"/>
                </a:solidFill>
              </a:rPr>
              <a:t>ASCLPIACEAE</a:t>
            </a:r>
            <a:endParaRPr lang="nl-NL" sz="2000" b="1" smtClean="0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22055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4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4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2" grpId="0" autoUpdateAnimBg="0"/>
      <p:bldP spid="384004" grpId="0" autoUpdateAnimBg="0"/>
      <p:bldP spid="384006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88913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Aster ericoides ‘Monte Cassino’</a:t>
            </a:r>
          </a:p>
        </p:txBody>
      </p:sp>
      <p:pic>
        <p:nvPicPr>
          <p:cNvPr id="32771" name="Picture 5" descr="Aster-MonteCassin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2133600"/>
            <a:ext cx="2667000" cy="2667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1475" name="Text Box 3"/>
          <p:cNvSpPr txBox="1">
            <a:spLocks noChangeArrowheads="1"/>
          </p:cNvSpPr>
          <p:nvPr/>
        </p:nvSpPr>
        <p:spPr bwMode="auto">
          <a:xfrm>
            <a:off x="1258888" y="5516563"/>
            <a:ext cx="326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smtClean="0">
                <a:solidFill>
                  <a:srgbClr val="3333CC"/>
                </a:solidFill>
              </a:rPr>
              <a:t>septemberkruid</a:t>
            </a:r>
            <a:endParaRPr lang="nl-NL" smtClean="0">
              <a:solidFill>
                <a:srgbClr val="000000"/>
              </a:solidFill>
            </a:endParaRPr>
          </a:p>
        </p:txBody>
      </p:sp>
      <p:sp>
        <p:nvSpPr>
          <p:cNvPr id="1001476" name="Text Box 4"/>
          <p:cNvSpPr txBox="1">
            <a:spLocks noChangeArrowheads="1"/>
          </p:cNvSpPr>
          <p:nvPr/>
        </p:nvSpPr>
        <p:spPr bwMode="auto">
          <a:xfrm>
            <a:off x="533400" y="1127125"/>
            <a:ext cx="381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sz="2000" b="1" smtClean="0">
                <a:solidFill>
                  <a:srgbClr val="FF0000"/>
                </a:solidFill>
              </a:rPr>
              <a:t>ASTERACEAE</a:t>
            </a:r>
            <a:endParaRPr lang="nl-NL" sz="2000" b="1" smtClean="0">
              <a:solidFill>
                <a:srgbClr val="99CC00"/>
              </a:solidFill>
            </a:endParaRPr>
          </a:p>
        </p:txBody>
      </p:sp>
      <p:pic>
        <p:nvPicPr>
          <p:cNvPr id="32774" name="Picture 7" descr="bbh_htm_util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2060575"/>
            <a:ext cx="3384550" cy="3384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28353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1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1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1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1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1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1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1474" grpId="0" autoUpdateAnimBg="0"/>
      <p:bldP spid="1001475" grpId="0" autoUpdateAnimBg="0"/>
      <p:bldP spid="100147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Astilbe (Arendsii Groep)</a:t>
            </a:r>
          </a:p>
        </p:txBody>
      </p:sp>
      <p:pic>
        <p:nvPicPr>
          <p:cNvPr id="33795" name="Picture 3" descr="DETA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557338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 descr="Astilbe%20arendsii%20Ferders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412875"/>
            <a:ext cx="3886200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7877" name="Text Box 5"/>
          <p:cNvSpPr txBox="1">
            <a:spLocks noChangeArrowheads="1"/>
          </p:cNvSpPr>
          <p:nvPr/>
        </p:nvSpPr>
        <p:spPr bwMode="auto">
          <a:xfrm>
            <a:off x="1116013" y="5805488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smtClean="0">
                <a:solidFill>
                  <a:srgbClr val="3333CC"/>
                </a:solidFill>
              </a:rPr>
              <a:t>valse spirea</a:t>
            </a:r>
            <a:endParaRPr lang="nl-NL" smtClean="0">
              <a:solidFill>
                <a:srgbClr val="000000"/>
              </a:solidFill>
            </a:endParaRPr>
          </a:p>
        </p:txBody>
      </p:sp>
      <p:sp>
        <p:nvSpPr>
          <p:cNvPr id="847878" name="Text Box 6"/>
          <p:cNvSpPr txBox="1">
            <a:spLocks noChangeArrowheads="1"/>
          </p:cNvSpPr>
          <p:nvPr/>
        </p:nvSpPr>
        <p:spPr bwMode="auto">
          <a:xfrm>
            <a:off x="2771775" y="5805488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smtClean="0">
                <a:solidFill>
                  <a:srgbClr val="FF6600"/>
                </a:solidFill>
              </a:rPr>
              <a:t>genoemd naar Arends</a:t>
            </a:r>
          </a:p>
        </p:txBody>
      </p:sp>
      <p:sp>
        <p:nvSpPr>
          <p:cNvPr id="847879" name="Text Box 7"/>
          <p:cNvSpPr txBox="1">
            <a:spLocks noChangeArrowheads="1"/>
          </p:cNvSpPr>
          <p:nvPr/>
        </p:nvSpPr>
        <p:spPr bwMode="auto">
          <a:xfrm>
            <a:off x="533400" y="990600"/>
            <a:ext cx="381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sz="2000" b="1" smtClean="0">
                <a:solidFill>
                  <a:srgbClr val="FF0000"/>
                </a:solidFill>
              </a:rPr>
              <a:t>SAXIFRAGACEAE</a:t>
            </a:r>
            <a:endParaRPr lang="nl-NL" sz="2000" b="1" smtClean="0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6292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7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7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7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7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7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7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7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7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7874" grpId="0" autoUpdateAnimBg="0"/>
      <p:bldP spid="847877" grpId="0" autoUpdateAnimBg="0"/>
      <p:bldP spid="847878" grpId="0" autoUpdateAnimBg="0"/>
      <p:bldP spid="847879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Astrantia major</a:t>
            </a:r>
          </a:p>
        </p:txBody>
      </p:sp>
      <p:pic>
        <p:nvPicPr>
          <p:cNvPr id="34819" name="Picture 3" descr="astrantia_maj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196975"/>
            <a:ext cx="2921000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9380" name="Text Box 4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smtClean="0">
                <a:solidFill>
                  <a:srgbClr val="3333CC"/>
                </a:solidFill>
              </a:rPr>
              <a:t>zeeuwsknoopje</a:t>
            </a:r>
            <a:endParaRPr lang="nl-NL" smtClean="0">
              <a:solidFill>
                <a:srgbClr val="000000"/>
              </a:solidFill>
            </a:endParaRPr>
          </a:p>
        </p:txBody>
      </p:sp>
      <p:sp>
        <p:nvSpPr>
          <p:cNvPr id="869381" name="Text Box 5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smtClean="0">
                <a:solidFill>
                  <a:srgbClr val="FF6600"/>
                </a:solidFill>
              </a:rPr>
              <a:t>groter</a:t>
            </a:r>
          </a:p>
        </p:txBody>
      </p:sp>
      <p:sp>
        <p:nvSpPr>
          <p:cNvPr id="869382" name="Text Box 6"/>
          <p:cNvSpPr txBox="1">
            <a:spLocks noChangeArrowheads="1"/>
          </p:cNvSpPr>
          <p:nvPr/>
        </p:nvSpPr>
        <p:spPr bwMode="auto">
          <a:xfrm>
            <a:off x="533400" y="1127125"/>
            <a:ext cx="381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sz="2000" b="1" smtClean="0">
                <a:solidFill>
                  <a:srgbClr val="FF0000"/>
                </a:solidFill>
              </a:rPr>
              <a:t>APIACEAE</a:t>
            </a:r>
            <a:endParaRPr lang="nl-NL" sz="2000" b="1" smtClean="0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23169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9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9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9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9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9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9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9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9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9378" grpId="0" autoUpdateAnimBg="0"/>
      <p:bldP spid="869380" grpId="0" autoUpdateAnimBg="0"/>
      <p:bldP spid="869381" grpId="0" autoUpdateAnimBg="0"/>
      <p:bldP spid="869382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Bouvardia cultivars</a:t>
            </a:r>
          </a:p>
        </p:txBody>
      </p:sp>
      <p:pic>
        <p:nvPicPr>
          <p:cNvPr id="36867" name="Picture 3" descr="bouvar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88" y="1676400"/>
            <a:ext cx="3148012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9509" name="Text Box 5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smtClean="0">
                <a:solidFill>
                  <a:srgbClr val="3333CC"/>
                </a:solidFill>
              </a:rPr>
              <a:t>bouvardia</a:t>
            </a:r>
            <a:endParaRPr lang="nl-NL" smtClean="0">
              <a:solidFill>
                <a:srgbClr val="000000"/>
              </a:solidFill>
            </a:endParaRPr>
          </a:p>
        </p:txBody>
      </p:sp>
      <p:sp>
        <p:nvSpPr>
          <p:cNvPr id="789510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sz="2000" b="1" smtClean="0">
                <a:solidFill>
                  <a:srgbClr val="FF0000"/>
                </a:solidFill>
              </a:rPr>
              <a:t>RUBIACEAE</a:t>
            </a:r>
            <a:endParaRPr lang="nl-NL" sz="2000" b="1" smtClean="0">
              <a:solidFill>
                <a:srgbClr val="99CC00"/>
              </a:solidFill>
            </a:endParaRPr>
          </a:p>
        </p:txBody>
      </p:sp>
      <p:sp>
        <p:nvSpPr>
          <p:cNvPr id="789511" name="Text Box 7"/>
          <p:cNvSpPr txBox="1">
            <a:spLocks noChangeArrowheads="1"/>
          </p:cNvSpPr>
          <p:nvPr/>
        </p:nvSpPr>
        <p:spPr bwMode="auto">
          <a:xfrm>
            <a:off x="457200" y="60960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smtClean="0">
                <a:solidFill>
                  <a:srgbClr val="FF6600"/>
                </a:solidFill>
              </a:rPr>
              <a:t>cultuurvariëteit</a:t>
            </a:r>
          </a:p>
        </p:txBody>
      </p:sp>
      <p:pic>
        <p:nvPicPr>
          <p:cNvPr id="36871" name="Picture 9" descr="39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1628775"/>
            <a:ext cx="308927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25356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9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9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9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9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9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9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506" grpId="0" autoUpdateAnimBg="0"/>
      <p:bldP spid="789509" grpId="0" autoUpdateAnimBg="0"/>
      <p:bldP spid="789510" grpId="0" autoUpdateAnimBg="0"/>
      <p:bldP spid="789511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Bouvardia longiflora</a:t>
            </a:r>
          </a:p>
        </p:txBody>
      </p:sp>
      <p:pic>
        <p:nvPicPr>
          <p:cNvPr id="37891" name="Picture 3" descr="Bouvardia_longifl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341438"/>
            <a:ext cx="3579813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0532" name="Text Box 4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smtClean="0">
                <a:solidFill>
                  <a:srgbClr val="3333CC"/>
                </a:solidFill>
              </a:rPr>
              <a:t>bouvardia</a:t>
            </a:r>
          </a:p>
        </p:txBody>
      </p:sp>
      <p:sp>
        <p:nvSpPr>
          <p:cNvPr id="790533" name="Text Box 5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smtClean="0">
                <a:solidFill>
                  <a:srgbClr val="FF6600"/>
                </a:solidFill>
              </a:rPr>
              <a:t>langvormige bloemen</a:t>
            </a:r>
          </a:p>
        </p:txBody>
      </p:sp>
      <p:sp>
        <p:nvSpPr>
          <p:cNvPr id="790534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sz="2000" b="1" smtClean="0">
                <a:solidFill>
                  <a:srgbClr val="FF0000"/>
                </a:solidFill>
              </a:rPr>
              <a:t>RUBIACEAE</a:t>
            </a:r>
            <a:endParaRPr lang="nl-NL" sz="2000" b="1" smtClean="0">
              <a:solidFill>
                <a:srgbClr val="99CC00"/>
              </a:solidFill>
            </a:endParaRPr>
          </a:p>
        </p:txBody>
      </p:sp>
      <p:pic>
        <p:nvPicPr>
          <p:cNvPr id="37895" name="Picture 8" descr="Bouvardia longiflora 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989138"/>
            <a:ext cx="3081337" cy="3095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94304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0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0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0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0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0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0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0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0530" grpId="0" autoUpdateAnimBg="0"/>
      <p:bldP spid="790532" grpId="0" autoUpdateAnimBg="0"/>
      <p:bldP spid="790533" grpId="0" autoUpdateAnimBg="0"/>
      <p:bldP spid="79053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772400" cy="1143000"/>
          </a:xfrm>
        </p:spPr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Achillea millefolium</a:t>
            </a:r>
          </a:p>
        </p:txBody>
      </p:sp>
      <p:pic>
        <p:nvPicPr>
          <p:cNvPr id="419843" name="Picture 3" descr="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3529012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44" name="Text Box 4"/>
          <p:cNvSpPr txBox="1">
            <a:spLocks noChangeArrowheads="1"/>
          </p:cNvSpPr>
          <p:nvPr/>
        </p:nvSpPr>
        <p:spPr bwMode="auto">
          <a:xfrm>
            <a:off x="250825" y="59499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400">
                <a:solidFill>
                  <a:srgbClr val="3333CC"/>
                </a:solidFill>
              </a:rPr>
              <a:t>duizendblad</a:t>
            </a:r>
          </a:p>
        </p:txBody>
      </p:sp>
      <p:sp>
        <p:nvSpPr>
          <p:cNvPr id="419845" name="Text Box 5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nl-NL" sz="2400">
                <a:solidFill>
                  <a:srgbClr val="FF6600"/>
                </a:solidFill>
              </a:rPr>
              <a:t>duizendbladig</a:t>
            </a:r>
          </a:p>
        </p:txBody>
      </p:sp>
      <p:sp>
        <p:nvSpPr>
          <p:cNvPr id="419846" name="Text Box 6"/>
          <p:cNvSpPr txBox="1">
            <a:spLocks noChangeArrowheads="1"/>
          </p:cNvSpPr>
          <p:nvPr/>
        </p:nvSpPr>
        <p:spPr bwMode="auto">
          <a:xfrm>
            <a:off x="539750" y="1628775"/>
            <a:ext cx="381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000" b="1">
                <a:solidFill>
                  <a:srgbClr val="FF0000"/>
                </a:solidFill>
              </a:rPr>
              <a:t>ASTERACEAE</a:t>
            </a:r>
            <a:endParaRPr lang="nl-NL" sz="2000" b="1">
              <a:solidFill>
                <a:srgbClr val="99CC00"/>
              </a:solidFill>
            </a:endParaRPr>
          </a:p>
        </p:txBody>
      </p:sp>
      <p:pic>
        <p:nvPicPr>
          <p:cNvPr id="419848" name="Picture 8" descr="Achillea_millefolia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1268413"/>
            <a:ext cx="3240087" cy="4508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7686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2" grpId="0" autoUpdateAnimBg="0"/>
      <p:bldP spid="419844" grpId="0" autoUpdateAnimBg="0"/>
      <p:bldP spid="419845" grpId="0" autoUpdateAnimBg="0"/>
      <p:bldP spid="419846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Bupleurum griffithii</a:t>
            </a:r>
          </a:p>
        </p:txBody>
      </p:sp>
      <p:pic>
        <p:nvPicPr>
          <p:cNvPr id="38915" name="Picture 3" descr="Bupleurum0406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412875"/>
            <a:ext cx="356870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04" name="Text Box 4"/>
          <p:cNvSpPr txBox="1">
            <a:spLocks noChangeArrowheads="1"/>
          </p:cNvSpPr>
          <p:nvPr/>
        </p:nvSpPr>
        <p:spPr bwMode="auto">
          <a:xfrm>
            <a:off x="3924300" y="594995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smtClean="0">
                <a:solidFill>
                  <a:srgbClr val="FF6600"/>
                </a:solidFill>
              </a:rPr>
              <a:t>goudscherm</a:t>
            </a:r>
          </a:p>
        </p:txBody>
      </p:sp>
      <p:sp>
        <p:nvSpPr>
          <p:cNvPr id="870405" name="Text Box 5"/>
          <p:cNvSpPr txBox="1">
            <a:spLocks noChangeArrowheads="1"/>
          </p:cNvSpPr>
          <p:nvPr/>
        </p:nvSpPr>
        <p:spPr bwMode="auto">
          <a:xfrm>
            <a:off x="533400" y="1127125"/>
            <a:ext cx="381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sz="2000" b="1" smtClean="0">
                <a:solidFill>
                  <a:srgbClr val="FF0000"/>
                </a:solidFill>
              </a:rPr>
              <a:t>APIACEAE</a:t>
            </a:r>
            <a:endParaRPr lang="nl-NL" sz="2000" b="1" smtClean="0">
              <a:solidFill>
                <a:srgbClr val="99CC00"/>
              </a:solidFill>
            </a:endParaRPr>
          </a:p>
        </p:txBody>
      </p:sp>
      <p:sp>
        <p:nvSpPr>
          <p:cNvPr id="870406" name="Text Box 6"/>
          <p:cNvSpPr txBox="1">
            <a:spLocks noChangeArrowheads="1"/>
          </p:cNvSpPr>
          <p:nvPr/>
        </p:nvSpPr>
        <p:spPr bwMode="auto">
          <a:xfrm>
            <a:off x="684213" y="59499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smtClean="0">
                <a:solidFill>
                  <a:srgbClr val="3333CC"/>
                </a:solidFill>
              </a:rPr>
              <a:t>goudscherm</a:t>
            </a:r>
            <a:endParaRPr lang="nl-NL" smtClean="0">
              <a:solidFill>
                <a:srgbClr val="000000"/>
              </a:solidFill>
            </a:endParaRPr>
          </a:p>
        </p:txBody>
      </p:sp>
      <p:pic>
        <p:nvPicPr>
          <p:cNvPr id="38919" name="Picture 8" descr="bupleurgrif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1412875"/>
            <a:ext cx="3255962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61272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0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0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02" grpId="0" autoUpdateAnimBg="0"/>
      <p:bldP spid="870404" grpId="0" autoUpdateAnimBg="0"/>
      <p:bldP spid="870405" grpId="0" autoUpdateAnimBg="0"/>
      <p:bldP spid="87040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Aconitum napellus</a:t>
            </a:r>
          </a:p>
        </p:txBody>
      </p:sp>
      <p:pic>
        <p:nvPicPr>
          <p:cNvPr id="761864" name="Picture 1032" descr="bbh_htm_util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788" y="1341438"/>
            <a:ext cx="2143125" cy="2143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9811" name="Picture 3" descr="Aconitum%20napellus%20Spark%20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196975"/>
            <a:ext cx="4124325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9812" name="Text Box 4"/>
          <p:cNvSpPr txBox="1">
            <a:spLocks noChangeArrowheads="1"/>
          </p:cNvSpPr>
          <p:nvPr/>
        </p:nvSpPr>
        <p:spPr bwMode="auto">
          <a:xfrm>
            <a:off x="250825" y="59499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400">
                <a:solidFill>
                  <a:srgbClr val="3333CC"/>
                </a:solidFill>
              </a:rPr>
              <a:t>monnikskap</a:t>
            </a: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59813" name="Text Box 5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nl-NL" sz="2400">
                <a:solidFill>
                  <a:srgbClr val="FF6600"/>
                </a:solidFill>
              </a:rPr>
              <a:t>uit Napels</a:t>
            </a:r>
          </a:p>
        </p:txBody>
      </p:sp>
      <p:sp>
        <p:nvSpPr>
          <p:cNvPr id="759814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000" b="1">
                <a:solidFill>
                  <a:srgbClr val="FF0000"/>
                </a:solidFill>
              </a:rPr>
              <a:t>RANUNCULACEAE</a:t>
            </a:r>
            <a:endParaRPr lang="nl-NL" sz="2000" b="1">
              <a:solidFill>
                <a:srgbClr val="99CC00"/>
              </a:solidFill>
            </a:endParaRPr>
          </a:p>
        </p:txBody>
      </p:sp>
      <p:pic>
        <p:nvPicPr>
          <p:cNvPr id="761867" name="Picture 1035" descr="bbh_htm_utils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788" y="3789363"/>
            <a:ext cx="2143125" cy="2143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1490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9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9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9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9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9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9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810" grpId="0" autoUpdateAnimBg="0"/>
      <p:bldP spid="759812" grpId="0" autoUpdateAnimBg="0"/>
      <p:bldP spid="759813" grpId="0" autoUpdateAnimBg="0"/>
      <p:bldP spid="75981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Agapanthus cultivars</a:t>
            </a:r>
          </a:p>
        </p:txBody>
      </p:sp>
      <p:graphicFrame>
        <p:nvGraphicFramePr>
          <p:cNvPr id="322563" name="Object 3"/>
          <p:cNvGraphicFramePr>
            <a:graphicFrameLocks noChangeAspect="1"/>
          </p:cNvGraphicFramePr>
          <p:nvPr/>
        </p:nvGraphicFramePr>
        <p:xfrm>
          <a:off x="4859338" y="1484313"/>
          <a:ext cx="4105275" cy="432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Bitmapafbeelding" r:id="rId3" imgW="4105848" imgH="3448531" progId="Paint.Picture">
                  <p:embed/>
                </p:oleObj>
              </mc:Choice>
              <mc:Fallback>
                <p:oleObj name="Bitmapafbeelding" r:id="rId3" imgW="4105848" imgH="344853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1484313"/>
                        <a:ext cx="4105275" cy="432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2564" name="Picture 4" descr="Agapanthus%20Ela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1492250"/>
            <a:ext cx="3402012" cy="438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2565" name="Text Box 5"/>
          <p:cNvSpPr txBox="1">
            <a:spLocks noChangeArrowheads="1"/>
          </p:cNvSpPr>
          <p:nvPr/>
        </p:nvSpPr>
        <p:spPr bwMode="auto">
          <a:xfrm>
            <a:off x="395288" y="6092825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400">
                <a:solidFill>
                  <a:srgbClr val="3333CC"/>
                </a:solidFill>
              </a:rPr>
              <a:t>Afrikaanse lelie</a:t>
            </a: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322566" name="Text Box 6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endParaRPr lang="nl-NL" sz="2400">
              <a:solidFill>
                <a:srgbClr val="FF6600"/>
              </a:solidFill>
            </a:endParaRPr>
          </a:p>
        </p:txBody>
      </p:sp>
      <p:sp>
        <p:nvSpPr>
          <p:cNvPr id="322567" name="Text Box 7"/>
          <p:cNvSpPr txBox="1">
            <a:spLocks noChangeArrowheads="1"/>
          </p:cNvSpPr>
          <p:nvPr/>
        </p:nvSpPr>
        <p:spPr bwMode="auto">
          <a:xfrm>
            <a:off x="533400" y="1143000"/>
            <a:ext cx="381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000" b="1">
                <a:solidFill>
                  <a:srgbClr val="FF0000"/>
                </a:solidFill>
              </a:rPr>
              <a:t>ALL I ACEAE</a:t>
            </a:r>
            <a:endParaRPr lang="nl-NL" sz="2000" b="1">
              <a:solidFill>
                <a:srgbClr val="99CC00"/>
              </a:solidFill>
            </a:endParaRPr>
          </a:p>
        </p:txBody>
      </p:sp>
      <p:sp>
        <p:nvSpPr>
          <p:cNvPr id="322568" name="Text Box 8"/>
          <p:cNvSpPr txBox="1">
            <a:spLocks noChangeArrowheads="1"/>
          </p:cNvSpPr>
          <p:nvPr/>
        </p:nvSpPr>
        <p:spPr bwMode="auto">
          <a:xfrm>
            <a:off x="1403350" y="6092825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nl-NL" sz="2400">
                <a:solidFill>
                  <a:srgbClr val="FF6600"/>
                </a:solidFill>
              </a:rPr>
              <a:t>cultuurvariëteit</a:t>
            </a:r>
          </a:p>
        </p:txBody>
      </p:sp>
    </p:spTree>
    <p:extLst>
      <p:ext uri="{BB962C8B-B14F-4D97-AF65-F5344CB8AC3E}">
        <p14:creationId xmlns:p14="http://schemas.microsoft.com/office/powerpoint/2010/main" val="69575967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2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2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2" grpId="0" autoUpdateAnimBg="0"/>
      <p:bldP spid="322565" grpId="0" autoUpdateAnimBg="0"/>
      <p:bldP spid="322567" grpId="0" autoUpdateAnimBg="0"/>
      <p:bldP spid="32256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Ajania pacifica</a:t>
            </a:r>
          </a:p>
        </p:txBody>
      </p:sp>
      <p:pic>
        <p:nvPicPr>
          <p:cNvPr id="933906" name="Picture 18" descr="Ajania-pacifi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2060575"/>
            <a:ext cx="3636963" cy="3487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3893" name="Text Box 5"/>
          <p:cNvSpPr txBox="1">
            <a:spLocks noChangeArrowheads="1"/>
          </p:cNvSpPr>
          <p:nvPr/>
        </p:nvSpPr>
        <p:spPr bwMode="auto">
          <a:xfrm>
            <a:off x="250825" y="6092825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400">
                <a:solidFill>
                  <a:srgbClr val="3333CC"/>
                </a:solidFill>
              </a:rPr>
              <a:t>Zilverrand Chrysant</a:t>
            </a: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933894" name="Text Box 6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endParaRPr lang="nl-NL" sz="2400">
              <a:solidFill>
                <a:srgbClr val="FF6600"/>
              </a:solidFill>
            </a:endParaRPr>
          </a:p>
        </p:txBody>
      </p:sp>
      <p:sp>
        <p:nvSpPr>
          <p:cNvPr id="933895" name="Text Box 7"/>
          <p:cNvSpPr txBox="1">
            <a:spLocks noChangeArrowheads="1"/>
          </p:cNvSpPr>
          <p:nvPr/>
        </p:nvSpPr>
        <p:spPr bwMode="auto">
          <a:xfrm>
            <a:off x="533400" y="1143000"/>
            <a:ext cx="3810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400" b="1">
                <a:solidFill>
                  <a:srgbClr val="FF0000"/>
                </a:solidFill>
              </a:rPr>
              <a:t>ASTERACEAE</a:t>
            </a:r>
          </a:p>
        </p:txBody>
      </p:sp>
      <p:pic>
        <p:nvPicPr>
          <p:cNvPr id="933912" name="Picture 24" descr="Ajania pacific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773238"/>
            <a:ext cx="3081338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79965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3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3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3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3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3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3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3890" grpId="0" autoUpdateAnimBg="0"/>
      <p:bldP spid="933893" grpId="0" autoUpdateAnimBg="0"/>
      <p:bldP spid="93389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Alcea rosea</a:t>
            </a:r>
          </a:p>
        </p:txBody>
      </p:sp>
      <p:pic>
        <p:nvPicPr>
          <p:cNvPr id="659459" name="Picture 3" descr="al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76400"/>
            <a:ext cx="24003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59460" name="Object 4"/>
          <p:cNvGraphicFramePr>
            <a:graphicFrameLocks noChangeAspect="1"/>
          </p:cNvGraphicFramePr>
          <p:nvPr/>
        </p:nvGraphicFramePr>
        <p:xfrm>
          <a:off x="2051050" y="765175"/>
          <a:ext cx="3438525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Bitmapafbeelding" r:id="rId4" imgW="2895238" imgH="4361905" progId="Paint.Picture">
                  <p:embed/>
                </p:oleObj>
              </mc:Choice>
              <mc:Fallback>
                <p:oleObj name="Bitmapafbeelding" r:id="rId4" imgW="2895238" imgH="436190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765175"/>
                        <a:ext cx="3438525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9461" name="Text Box 5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400">
                <a:solidFill>
                  <a:srgbClr val="3333CC"/>
                </a:solidFill>
              </a:rPr>
              <a:t>stokroos</a:t>
            </a: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659462" name="Text Box 6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nl-NL" sz="2400">
                <a:solidFill>
                  <a:srgbClr val="FF6600"/>
                </a:solidFill>
              </a:rPr>
              <a:t>roserood</a:t>
            </a:r>
          </a:p>
        </p:txBody>
      </p:sp>
      <p:sp>
        <p:nvSpPr>
          <p:cNvPr id="659463" name="Text Box 7"/>
          <p:cNvSpPr txBox="1">
            <a:spLocks noChangeArrowheads="1"/>
          </p:cNvSpPr>
          <p:nvPr/>
        </p:nvSpPr>
        <p:spPr bwMode="auto">
          <a:xfrm>
            <a:off x="533400" y="990600"/>
            <a:ext cx="381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000" b="1">
                <a:solidFill>
                  <a:srgbClr val="FF0000"/>
                </a:solidFill>
              </a:rPr>
              <a:t>MALVACEAE</a:t>
            </a:r>
            <a:endParaRPr lang="nl-NL" sz="2000" b="1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68010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9458" grpId="0" autoUpdateAnimBg="0"/>
      <p:bldP spid="659461" grpId="0" autoUpdateAnimBg="0"/>
      <p:bldP spid="659462" grpId="0" autoUpdateAnimBg="0"/>
      <p:bldP spid="65946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Alchemilla mollis</a:t>
            </a:r>
          </a:p>
        </p:txBody>
      </p:sp>
      <p:pic>
        <p:nvPicPr>
          <p:cNvPr id="780299" name="Picture 11" descr="bbh_htm_util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9563" y="1773238"/>
            <a:ext cx="1963737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0302" name="Picture 14" descr="bbh_htm_util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9563" y="3933825"/>
            <a:ext cx="19812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0292" name="Text Box 4"/>
          <p:cNvSpPr txBox="1">
            <a:spLocks noChangeArrowheads="1"/>
          </p:cNvSpPr>
          <p:nvPr/>
        </p:nvSpPr>
        <p:spPr bwMode="auto">
          <a:xfrm>
            <a:off x="179388" y="59499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400">
                <a:solidFill>
                  <a:srgbClr val="3333CC"/>
                </a:solidFill>
              </a:rPr>
              <a:t>vrouwenmantel</a:t>
            </a: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80293" name="Text Box 5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nl-NL" sz="2400">
                <a:solidFill>
                  <a:srgbClr val="FF6600"/>
                </a:solidFill>
              </a:rPr>
              <a:t>zacht</a:t>
            </a:r>
          </a:p>
        </p:txBody>
      </p:sp>
      <p:sp>
        <p:nvSpPr>
          <p:cNvPr id="780294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000" b="1">
                <a:solidFill>
                  <a:srgbClr val="FF0000"/>
                </a:solidFill>
              </a:rPr>
              <a:t>ROSACEAE</a:t>
            </a:r>
            <a:endParaRPr lang="nl-NL" sz="2000" b="1">
              <a:solidFill>
                <a:srgbClr val="99CC00"/>
              </a:solidFill>
            </a:endParaRPr>
          </a:p>
        </p:txBody>
      </p:sp>
      <p:pic>
        <p:nvPicPr>
          <p:cNvPr id="780305" name="Picture 17" descr="2890%20alchemilla%20mollis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773238"/>
            <a:ext cx="5545138" cy="4148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42086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0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0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0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0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0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0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0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0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290" grpId="0" autoUpdateAnimBg="0"/>
      <p:bldP spid="780292" grpId="0" autoUpdateAnimBg="0"/>
      <p:bldP spid="780293" grpId="0" autoUpdateAnimBg="0"/>
      <p:bldP spid="78029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Allium aflatunense</a:t>
            </a:r>
          </a:p>
        </p:txBody>
      </p:sp>
      <p:pic>
        <p:nvPicPr>
          <p:cNvPr id="323587" name="Picture 3" descr="Allium_aflatunen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270000"/>
            <a:ext cx="5903913" cy="502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3588" name="Text Box 4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400">
                <a:solidFill>
                  <a:srgbClr val="3333CC"/>
                </a:solidFill>
              </a:rPr>
              <a:t>sierui</a:t>
            </a: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323589" name="Text Box 5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endParaRPr lang="nl-NL" sz="2400">
              <a:solidFill>
                <a:srgbClr val="FF6600"/>
              </a:solidFill>
            </a:endParaRPr>
          </a:p>
        </p:txBody>
      </p:sp>
      <p:sp>
        <p:nvSpPr>
          <p:cNvPr id="323590" name="Text Box 6"/>
          <p:cNvSpPr txBox="1">
            <a:spLocks noChangeArrowheads="1"/>
          </p:cNvSpPr>
          <p:nvPr/>
        </p:nvSpPr>
        <p:spPr bwMode="auto">
          <a:xfrm>
            <a:off x="533400" y="1143000"/>
            <a:ext cx="381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000" b="1">
                <a:solidFill>
                  <a:srgbClr val="FF0000"/>
                </a:solidFill>
              </a:rPr>
              <a:t>ALL I ACEAE</a:t>
            </a:r>
            <a:endParaRPr lang="nl-NL" sz="2000" b="1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25881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6" grpId="0" autoUpdateAnimBg="0"/>
      <p:bldP spid="323588" grpId="0" autoUpdateAnimBg="0"/>
      <p:bldP spid="323590" grpId="0" autoUpdateAnimBg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195</Words>
  <Application>Microsoft Office PowerPoint</Application>
  <PresentationFormat>Diavoorstelling (4:3)</PresentationFormat>
  <Paragraphs>112</Paragraphs>
  <Slides>30</Slides>
  <Notes>0</Notes>
  <HiddenSlides>0</HiddenSlides>
  <MMClips>0</MMClips>
  <ScaleCrop>false</ScaleCrop>
  <HeadingPairs>
    <vt:vector size="6" baseType="variant">
      <vt:variant>
        <vt:lpstr>Thema</vt:lpstr>
      </vt:variant>
      <vt:variant>
        <vt:i4>3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4" baseType="lpstr">
      <vt:lpstr>Kantoorthema</vt:lpstr>
      <vt:lpstr>Standaardontwerp</vt:lpstr>
      <vt:lpstr>1_Standaardontwerp</vt:lpstr>
      <vt:lpstr>Bitmapafbeelding</vt:lpstr>
      <vt:lpstr>Acacia dealbata</vt:lpstr>
      <vt:lpstr>Achillea filipendula</vt:lpstr>
      <vt:lpstr>Achillea millefolium</vt:lpstr>
      <vt:lpstr>Aconitum napellus</vt:lpstr>
      <vt:lpstr>Agapanthus cultivars</vt:lpstr>
      <vt:lpstr>Ajania pacifica</vt:lpstr>
      <vt:lpstr>Alcea rosea</vt:lpstr>
      <vt:lpstr>Alchemilla mollis</vt:lpstr>
      <vt:lpstr>Allium aflatunense</vt:lpstr>
      <vt:lpstr>Allium spaerocephalon</vt:lpstr>
      <vt:lpstr>Allium giganteum</vt:lpstr>
      <vt:lpstr>Alstroemeria cultivars</vt:lpstr>
      <vt:lpstr>Amaranthus caudatus</vt:lpstr>
      <vt:lpstr>Ammi majus</vt:lpstr>
      <vt:lpstr>Ammi visnaga</vt:lpstr>
      <vt:lpstr>Anethum graveolens</vt:lpstr>
      <vt:lpstr>Anigozanthos flavidus</vt:lpstr>
      <vt:lpstr>Anthurium  (Andreanum Groep)</vt:lpstr>
      <vt:lpstr>Anemone coronaria cultivars</vt:lpstr>
      <vt:lpstr>Antirrhinum majus</vt:lpstr>
      <vt:lpstr>Aquilegia cultivars</vt:lpstr>
      <vt:lpstr>Aster  (Dumosus Groep)</vt:lpstr>
      <vt:lpstr>Aster (Novi-belgii Groep)</vt:lpstr>
      <vt:lpstr>Asclepias ‘Moby Dick’</vt:lpstr>
      <vt:lpstr>Aster ericoides ‘Monte Cassino’</vt:lpstr>
      <vt:lpstr>Astilbe (Arendsii Groep)</vt:lpstr>
      <vt:lpstr>Astrantia major</vt:lpstr>
      <vt:lpstr>Bouvardia cultivars</vt:lpstr>
      <vt:lpstr>Bouvardia longiflora</vt:lpstr>
      <vt:lpstr>Bupleurum griffithii</vt:lpstr>
    </vt:vector>
  </TitlesOfParts>
  <Company>AOC Oost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Snijbloemen 40 stuks periode 2</dc:title>
  <dc:creator>Bianca Harink</dc:creator>
  <cp:lastModifiedBy>Bianca Harink</cp:lastModifiedBy>
  <cp:revision>9</cp:revision>
  <dcterms:created xsi:type="dcterms:W3CDTF">2011-11-03T15:39:26Z</dcterms:created>
  <dcterms:modified xsi:type="dcterms:W3CDTF">2013-04-03T07:09:06Z</dcterms:modified>
</cp:coreProperties>
</file>